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2432304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432304" y="0"/>
            <a:ext cx="2432304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864608" y="0"/>
            <a:ext cx="2432304" cy="2743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296912" y="0"/>
            <a:ext cx="2432304" cy="27432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9729216" y="0"/>
            <a:ext cx="2459736" cy="2743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548640" y="868680"/>
            <a:ext cx="5486400" cy="59436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886968"/>
            <a:ext cx="54864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050B1F"/>
                </a:solidFill>
                <a:latin typeface="IBM Plex Sans Thai"/>
              </a:rPr>
              <a:t>🎯  PILOT · จังหวัดสมุทรปราการ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16916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EC4899"/>
                </a:solidFill>
                <a:latin typeface="IBM Plex Sans Thai"/>
              </a:rPr>
              <a:t>งานกลุ่ม นบส.คค. · กระทรวงคมนาคม · 2569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" y="2103120"/>
            <a:ext cx="8229600" cy="1600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2000"/>
              </a:lnSpc>
              <a:spcBef>
                <a:spcPts val="0"/>
              </a:spcBef>
              <a:spcAft>
                <a:spcPts val="0"/>
              </a:spcAft>
            </a:pPr>
            <a:r>
              <a:rPr sz="14000" b="1" i="0">
                <a:solidFill>
                  <a:srgbClr val="22D3EE"/>
                </a:solidFill>
                <a:latin typeface="IBM Plex Sans Thai"/>
              </a:rPr>
              <a:t>MOT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8640" y="3520440"/>
            <a:ext cx="8229600" cy="1600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2000"/>
              </a:lnSpc>
              <a:spcBef>
                <a:spcPts val="0"/>
              </a:spcBef>
              <a:spcAft>
                <a:spcPts val="0"/>
              </a:spcAft>
            </a:pPr>
            <a:r>
              <a:rPr sz="14000" b="1" i="0">
                <a:solidFill>
                  <a:srgbClr val="FFFFFF"/>
                </a:solidFill>
                <a:latin typeface="IBM Plex Sans Thai"/>
              </a:rPr>
              <a:t>Mobility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8640" y="507492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FBBF24"/>
                </a:solidFill>
                <a:latin typeface="IBM Plex Sans Thai"/>
              </a:rPr>
              <a:t>บูรณาการคมนาคม · นำร่อง "สมุทรปราการ"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8640" y="553212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0" i="0">
                <a:solidFill>
                  <a:srgbClr val="CBD5E1"/>
                </a:solidFill>
                <a:latin typeface="IBM Plex Sans Thai"/>
              </a:rPr>
              <a:t>→ ขยายผลทั่วประเทศ ในปี 2576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8869680" y="2240280"/>
            <a:ext cx="30175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8869680" y="2240280"/>
            <a:ext cx="164592" cy="9601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098280" y="2350008"/>
            <a:ext cx="5486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 i="0">
                <a:solidFill>
                  <a:srgbClr val="FFFFFF"/>
                </a:solidFill>
                <a:latin typeface="IBM Plex Sans Thai"/>
              </a:rPr>
              <a:t>🎫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784080" y="2404872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ตั๋วร่วม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784080" y="2770632"/>
            <a:ext cx="2194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22C55E"/>
                </a:solidFill>
                <a:latin typeface="IBM Plex Sans Thai"/>
              </a:rPr>
              <a:t>FOUNDATION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8869680" y="3246120"/>
            <a:ext cx="30175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8869680" y="3246120"/>
            <a:ext cx="164592" cy="9601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9098280" y="3355848"/>
            <a:ext cx="5486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 i="0">
                <a:solidFill>
                  <a:srgbClr val="FFFFFF"/>
                </a:solidFill>
                <a:latin typeface="IBM Plex Sans Thai"/>
              </a:rPr>
              <a:t>📱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784080" y="3410712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MaaS App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784080" y="3776472"/>
            <a:ext cx="2194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22D3EE"/>
                </a:solidFill>
                <a:latin typeface="IBM Plex Sans Thai"/>
              </a:rPr>
              <a:t>SERVICE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8869680" y="4251960"/>
            <a:ext cx="30175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8869680" y="4251960"/>
            <a:ext cx="164592" cy="9601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9098280" y="4361688"/>
            <a:ext cx="5486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 i="0">
                <a:solidFill>
                  <a:srgbClr val="FFFFFF"/>
                </a:solidFill>
                <a:latin typeface="IBM Plex Sans Thai"/>
              </a:rPr>
              <a:t>🛣️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784080" y="4416552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Complete Streets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784080" y="4782312"/>
            <a:ext cx="2194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FBBF24"/>
                </a:solidFill>
                <a:latin typeface="IBM Plex Sans Thai"/>
              </a:rPr>
              <a:t>PHYSICAL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8869680" y="5257800"/>
            <a:ext cx="30175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8869680" y="5257800"/>
            <a:ext cx="164592" cy="96012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098280" y="5367528"/>
            <a:ext cx="5486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 i="0">
                <a:solidFill>
                  <a:srgbClr val="FFFFFF"/>
                </a:solidFill>
                <a:latin typeface="IBM Plex Sans Thai"/>
              </a:rPr>
              <a:t>💰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784080" y="5422392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มาตรการภาษี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784080" y="5788152"/>
            <a:ext cx="21945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EC4899"/>
                </a:solidFill>
                <a:latin typeface="IBM Plex Sans Thai"/>
              </a:rPr>
              <a:t>BEHAVIORAL</a:t>
            </a:r>
          </a:p>
        </p:txBody>
      </p:sp>
      <p:sp>
        <p:nvSpPr>
          <p:cNvPr id="70" name="Rectangle 6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48640" y="6492240"/>
            <a:ext cx="73152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CBD5E1"/>
                </a:solidFill>
                <a:latin typeface="IBM Plex Sans Thai"/>
              </a:rPr>
              <a:t>👥  คณะผู้จัดทำ · กลุ่ม นบส.คค. รุ่นที่ 8 · กระทรวงคมนาคม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315200" y="649224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22D3EE"/>
                </a:solidFill>
                <a:latin typeface="IBM Plex Sans Thai"/>
              </a:rPr>
              <a:t>🌐  mot-mobility.pages.dev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C55E"/>
                </a:solidFill>
                <a:latin typeface="IBM Plex Sans Thai"/>
              </a:rPr>
              <a:t>💰 BUDGET · ROI · BCR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i="0">
                <a:solidFill>
                  <a:srgbClr val="FFFFFF"/>
                </a:solidFill>
                <a:latin typeface="IBM Plex Sans Thai"/>
              </a:rPr>
              <a:t>12,000 ลบ. ลงทุน 10 ปี · คืนทุน 6 เดือน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22C55E"/>
                </a:solidFill>
                <a:latin typeface="IBM Plex Sans Thai"/>
              </a:rPr>
              <a:t>ประมาณการขั้นต้น · ภายใต้สมมุติฐาน ERP/Parking Levy/Tax สำเร็จตามแผน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" y="2743200"/>
            <a:ext cx="7040880" cy="23317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02920" y="2743200"/>
            <a:ext cx="182880" cy="23317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68680" y="29260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C55E"/>
                </a:solidFill>
                <a:latin typeface="IBM Plex Sans Thai"/>
              </a:rPr>
              <a:t>ROI / BCR  (ประมาณการ)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68680" y="3337560"/>
            <a:ext cx="64008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sz="18000" b="1" i="0">
                <a:solidFill>
                  <a:srgbClr val="22C55E"/>
                </a:solidFill>
                <a:latin typeface="IBM Plex Sans Thai"/>
              </a:rPr>
              <a:t>8-12×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772400" y="2743200"/>
            <a:ext cx="3931920" cy="7315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772400" y="2743200"/>
            <a:ext cx="91440" cy="73152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001000" y="28163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94A3B8"/>
                </a:solidFill>
                <a:latin typeface="IBM Plex Sans Thai"/>
              </a:rPr>
              <a:t>Conservative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001000" y="3063240"/>
            <a:ext cx="182880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5,000 ลบ.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058400" y="2971800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10 ปี · พึ่งงบราชการ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772400" y="3529584"/>
            <a:ext cx="3931920" cy="7315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7772400" y="3529584"/>
            <a:ext cx="91440" cy="7315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01000" y="3602736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2D3EE"/>
                </a:solidFill>
                <a:latin typeface="IBM Plex Sans Thai"/>
              </a:rPr>
              <a:t>⭐ ค่ากลาง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01000" y="3849624"/>
            <a:ext cx="182880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12,000 ลบ.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058400" y="3758184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PPP + Trust Fund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772400" y="4315968"/>
            <a:ext cx="3931920" cy="7315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7772400" y="4315968"/>
            <a:ext cx="91440" cy="7315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001000" y="438912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855F7"/>
                </a:solidFill>
                <a:latin typeface="IBM Plex Sans Thai"/>
              </a:rPr>
              <a:t>Aggressive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01000" y="4636008"/>
            <a:ext cx="182880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25,000 ลบ.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058400" y="4544568"/>
            <a:ext cx="1554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เต็มศักยภาพ ทั่วประเทศ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457200" y="5349240"/>
            <a:ext cx="2788920" cy="11430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" y="5349240"/>
            <a:ext cx="91440" cy="114300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85800" y="5486400"/>
            <a:ext cx="2423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FFFF"/>
                </a:solidFill>
                <a:latin typeface="IBM Plex Sans Thai"/>
              </a:rPr>
              <a:t>ภาษีรถ zone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5800" y="5806440"/>
            <a:ext cx="2423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22D3EE"/>
                </a:solidFill>
                <a:latin typeface="IBM Plex Sans Thai"/>
              </a:rPr>
              <a:t>+8-12k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85800" y="6217920"/>
            <a:ext cx="24231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CBD5E1"/>
                </a:solidFill>
                <a:latin typeface="IBM Plex Sans Thai"/>
              </a:rPr>
              <a:t>พันลบ./ปี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364992" y="5349240"/>
            <a:ext cx="2788920" cy="11430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364992" y="5349240"/>
            <a:ext cx="91440" cy="114300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593592" y="5486400"/>
            <a:ext cx="2423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FFFF"/>
                </a:solidFill>
                <a:latin typeface="IBM Plex Sans Thai"/>
              </a:rPr>
              <a:t>Parking Levy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593592" y="5806440"/>
            <a:ext cx="2423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A855F7"/>
                </a:solidFill>
                <a:latin typeface="IBM Plex Sans Thai"/>
              </a:rPr>
              <a:t>+3-5k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593592" y="6217920"/>
            <a:ext cx="24231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CBD5E1"/>
                </a:solidFill>
                <a:latin typeface="IBM Plex Sans Thai"/>
              </a:rPr>
              <a:t>พันลบ./ปี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272784" y="5349240"/>
            <a:ext cx="2788920" cy="11430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272784" y="5349240"/>
            <a:ext cx="91440" cy="114300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501384" y="5486400"/>
            <a:ext cx="2423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FFFF"/>
                </a:solidFill>
                <a:latin typeface="IBM Plex Sans Thai"/>
              </a:rPr>
              <a:t>ERP CBD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501384" y="5806440"/>
            <a:ext cx="2423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FBBF24"/>
                </a:solidFill>
                <a:latin typeface="IBM Plex Sans Thai"/>
              </a:rPr>
              <a:t>+10-15k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501384" y="6217920"/>
            <a:ext cx="24231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CBD5E1"/>
                </a:solidFill>
                <a:latin typeface="IBM Plex Sans Thai"/>
              </a:rPr>
              <a:t>พันลบ./ปี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9180576" y="5349240"/>
            <a:ext cx="2788920" cy="11430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9180576" y="5349240"/>
            <a:ext cx="91440" cy="114300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9409176" y="5486400"/>
            <a:ext cx="2423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FFFF"/>
                </a:solidFill>
                <a:latin typeface="IBM Plex Sans Thai"/>
              </a:rPr>
              <a:t>Versement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409176" y="5806440"/>
            <a:ext cx="24231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EC4899"/>
                </a:solidFill>
                <a:latin typeface="IBM Plex Sans Thai"/>
              </a:rPr>
              <a:t>+6-10k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409176" y="6217920"/>
            <a:ext cx="24231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 i="0">
                <a:solidFill>
                  <a:srgbClr val="CBD5E1"/>
                </a:solidFill>
                <a:latin typeface="IBM Plex Sans Thai"/>
              </a:rPr>
              <a:t>พันลบ./ปี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09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10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BBF24"/>
                </a:solidFill>
                <a:latin typeface="IBM Plex Sans Thai"/>
              </a:rPr>
              <a:t>📊 KPI · เป้าหมายปี 2576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i="0">
                <a:solidFill>
                  <a:srgbClr val="FFFFFF"/>
                </a:solidFill>
                <a:latin typeface="IBM Plex Sans Thai"/>
              </a:rPr>
              <a:t>6 ตัวชี้วัด · สอดคล้องยุทธศาสตร์ชาติ + COP26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FBBF24"/>
                </a:solidFill>
                <a:latin typeface="IBM Plex Sans Thai"/>
              </a:rPr>
              <a:t>Net-Zero 2065 · เริ่มวัด Before-After ที่สมุทรปราการ ปีแรก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02920" y="2606040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02920" y="2606040"/>
            <a:ext cx="3776472" cy="128016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31520" y="2880360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22D3EE"/>
                </a:solidFill>
                <a:latin typeface="IBM Plex Sans Thai"/>
              </a:rPr>
              <a:t>↑20%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38862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MODAL SHIFT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1520" y="416052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Public Transport ปริมณฑล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398264" y="2606040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398264" y="2606040"/>
            <a:ext cx="3776472" cy="128016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626864" y="2880360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22C55E"/>
                </a:solidFill>
                <a:latin typeface="IBM Plex Sans Thai"/>
              </a:rPr>
              <a:t>↓30%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626864" y="38862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CO₂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626864" y="416052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ภาคขนส่งเมือง · COP26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8293608" y="2606040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8293608" y="2606040"/>
            <a:ext cx="3776472" cy="128016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522208" y="2880360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FBBF24"/>
                </a:solidFill>
                <a:latin typeface="IBM Plex Sans Thai"/>
              </a:rPr>
              <a:t>↓25%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22208" y="38862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เวลาเดินทาง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522208" y="416052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ใน CBD · เทียบ before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502920" y="4645151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502920" y="4645151"/>
            <a:ext cx="3776472" cy="128016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4919471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22C55E"/>
                </a:solidFill>
                <a:latin typeface="IBM Plex Sans Thai"/>
              </a:rPr>
              <a:t>≥80%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31520" y="592531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ตั๋วร่วม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31520" y="619963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trips ผ่าน EMV/ABT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398264" y="4645151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398264" y="4645151"/>
            <a:ext cx="3776472" cy="128016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4626864" y="4919471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A855F7"/>
                </a:solidFill>
                <a:latin typeface="IBM Plex Sans Thai"/>
              </a:rPr>
              <a:t>≤10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26864" y="592531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นาที (First/Last)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626864" y="619963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บ้าน → สถานี สมุทรปราการ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8293608" y="4645151"/>
            <a:ext cx="3776472" cy="1874519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8293608" y="4645151"/>
            <a:ext cx="3776472" cy="128016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8522208" y="4919471"/>
            <a:ext cx="331927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6800" b="1" i="0">
                <a:solidFill>
                  <a:srgbClr val="EC4899"/>
                </a:solidFill>
                <a:latin typeface="IBM Plex Sans Thai"/>
              </a:rPr>
              <a:t>A-C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8522208" y="592531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PLOS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522208" y="6199631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Pedestrian LOS ทุกถนน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10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11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F4444"/>
                </a:solidFill>
                <a:latin typeface="IBM Plex Sans Thai"/>
              </a:rPr>
              <a:t>⚠️ RISK · 5 เสี่ยง + 1 ยุทธศาสตร์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FFFFFF"/>
                </a:solidFill>
                <a:latin typeface="IBM Plex Sans Thai"/>
              </a:rPr>
              <a:t>"Public-Led · Phased · Coexist"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EF4444"/>
                </a:solidFill>
                <a:latin typeface="IBM Plex Sans Thai"/>
              </a:rPr>
              <a:t>เริ่มเล็ก ที่สมุทรปราการ · พิสูจน์ก่อนขยาย · ไม่ซ้ำรอย Whim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26974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F4444"/>
                </a:solidFill>
                <a:latin typeface="IBM Plex Sans Thai"/>
              </a:rPr>
              <a:t>⚠️  Top 5 Risks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2920" y="3200400"/>
            <a:ext cx="6583680" cy="603504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02920" y="3200400"/>
            <a:ext cx="91440" cy="603504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3264408"/>
            <a:ext cx="4114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BTSC turf war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1520" y="354787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🛡  concession 2572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37760" y="3383280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F4444"/>
                </a:solidFill>
                <a:latin typeface="IBM Plex Sans Thai"/>
              </a:rPr>
              <a:t>สูง × สูง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02920" y="3858768"/>
            <a:ext cx="6583680" cy="603504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02920" y="3858768"/>
            <a:ext cx="91440" cy="603504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31520" y="3922776"/>
            <a:ext cx="4114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MaaS App ล้ม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1520" y="420624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🛡  Public-led (Berlin Jelbi)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937760" y="4041648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F4444"/>
                </a:solidFill>
                <a:latin typeface="IBM Plex Sans Thai"/>
              </a:rPr>
              <a:t>สูง × สูง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502920" y="4517136"/>
            <a:ext cx="6583680" cy="603504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502920" y="4517136"/>
            <a:ext cx="91440" cy="603504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31520" y="4581144"/>
            <a:ext cx="4114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เปลี่ยน รมต.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1520" y="486460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🛡  บรรจุในกฎหมาย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37760" y="4700016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EF4444"/>
                </a:solidFill>
                <a:latin typeface="IBM Plex Sans Thai"/>
              </a:rPr>
              <a:t>สูง × วิกฤต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502920" y="5175504"/>
            <a:ext cx="6583680" cy="603504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502920" y="5175504"/>
            <a:ext cx="91440" cy="603504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731520" y="5239512"/>
            <a:ext cx="4114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PDPA + Cyber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31520" y="5522976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🛡  Privacy by Design · ISO 27001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37760" y="5358384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BBF24"/>
                </a:solidFill>
                <a:latin typeface="IBM Plex Sans Thai"/>
              </a:rPr>
              <a:t>กลาง × วิกฤต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502920" y="5833871"/>
            <a:ext cx="6583680" cy="603504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02920" y="5833871"/>
            <a:ext cx="91440" cy="603504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31520" y="5897879"/>
            <a:ext cx="4114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Change resist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1520" y="6181343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🛡  "Show, don't tell" · Pilot SP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937760" y="6016751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BBF24"/>
                </a:solidFill>
                <a:latin typeface="IBM Plex Sans Thai"/>
              </a:rPr>
              <a:t>สูง × กลาง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498079" y="2697480"/>
            <a:ext cx="4297680" cy="3840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7498079" y="2697480"/>
            <a:ext cx="4297680" cy="13716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7772399" y="297180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2D3EE"/>
                </a:solidFill>
                <a:latin typeface="IBM Plex Sans Thai"/>
              </a:rPr>
              <a:t>STRATEGY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772399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FFFFFF"/>
                </a:solidFill>
                <a:latin typeface="IBM Plex Sans Thai"/>
              </a:rPr>
              <a:t>Public-Led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772399" y="37033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22D3EE"/>
                </a:solidFill>
                <a:latin typeface="IBM Plex Sans Thai"/>
              </a:rPr>
              <a:t>+ Phased · + Coexist</a:t>
            </a:r>
          </a:p>
        </p:txBody>
      </p:sp>
      <p:sp>
        <p:nvSpPr>
          <p:cNvPr id="75" name="Oval 74"/>
          <p:cNvSpPr/>
          <p:nvPr/>
        </p:nvSpPr>
        <p:spPr>
          <a:xfrm>
            <a:off x="7772399" y="4389120"/>
            <a:ext cx="384048" cy="384048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772399" y="4416552"/>
            <a:ext cx="384048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50B1F"/>
                </a:solidFill>
                <a:latin typeface="IBM Plex Sans Thai"/>
              </a:rPr>
              <a:t>1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275319" y="4389120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Public-Led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275319" y="461772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NTCH เป็นกลาง · ไม่ใช่ Whim</a:t>
            </a:r>
          </a:p>
        </p:txBody>
      </p:sp>
      <p:sp>
        <p:nvSpPr>
          <p:cNvPr id="79" name="Oval 78"/>
          <p:cNvSpPr/>
          <p:nvPr/>
        </p:nvSpPr>
        <p:spPr>
          <a:xfrm>
            <a:off x="7772399" y="4800600"/>
            <a:ext cx="384048" cy="384048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7772399" y="4828032"/>
            <a:ext cx="384048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50B1F"/>
                </a:solidFill>
                <a:latin typeface="IBM Plex Sans Thai"/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275319" y="4800600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Phased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275319" y="502920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Pilot สมุทรปราการ → ขยาย</a:t>
            </a:r>
          </a:p>
        </p:txBody>
      </p:sp>
      <p:sp>
        <p:nvSpPr>
          <p:cNvPr id="83" name="Oval 82"/>
          <p:cNvSpPr/>
          <p:nvPr/>
        </p:nvSpPr>
        <p:spPr>
          <a:xfrm>
            <a:off x="7772399" y="5212080"/>
            <a:ext cx="384048" cy="384048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7772399" y="5239512"/>
            <a:ext cx="384048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50B1F"/>
                </a:solidFill>
                <a:latin typeface="IBM Plex Sans Thai"/>
              </a:rPr>
              <a:t>3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275319" y="5212080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Coexist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75319" y="54406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Rabbit/MRT Plus/EMV 5 ปี</a:t>
            </a:r>
          </a:p>
        </p:txBody>
      </p:sp>
      <p:sp>
        <p:nvSpPr>
          <p:cNvPr id="87" name="Oval 86"/>
          <p:cNvSpPr/>
          <p:nvPr/>
        </p:nvSpPr>
        <p:spPr>
          <a:xfrm>
            <a:off x="7772399" y="5623560"/>
            <a:ext cx="384048" cy="384048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7772399" y="5650992"/>
            <a:ext cx="384048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50B1F"/>
                </a:solidFill>
                <a:latin typeface="IBM Plex Sans Thai"/>
              </a:rPr>
              <a:t>4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275319" y="5623560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Quick Win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275319" y="585216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Tax + กฎหมาย 1 ปี</a:t>
            </a:r>
          </a:p>
        </p:txBody>
      </p:sp>
      <p:sp>
        <p:nvSpPr>
          <p:cNvPr id="91" name="Oval 90"/>
          <p:cNvSpPr/>
          <p:nvPr/>
        </p:nvSpPr>
        <p:spPr>
          <a:xfrm>
            <a:off x="7772399" y="6035040"/>
            <a:ext cx="384048" cy="384048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772399" y="6062472"/>
            <a:ext cx="384048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050B1F"/>
                </a:solidFill>
                <a:latin typeface="IBM Plex Sans Thai"/>
              </a:rPr>
              <a:t>5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275319" y="6035040"/>
            <a:ext cx="137160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Show ROI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275319" y="626364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CBD5E1"/>
                </a:solidFill>
                <a:latin typeface="IBM Plex Sans Thai"/>
              </a:rPr>
              <a:t>Before-After Study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11 /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2432304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432304" y="0"/>
            <a:ext cx="2432304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864608" y="0"/>
            <a:ext cx="2432304" cy="2743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296912" y="0"/>
            <a:ext cx="2432304" cy="27432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9729216" y="0"/>
            <a:ext cx="2459736" cy="2743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548640" y="777240"/>
            <a:ext cx="3200400" cy="45720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804672"/>
            <a:ext cx="32004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50B1F"/>
                </a:solidFill>
                <a:latin typeface="IBM Plex Sans Thai"/>
              </a:rPr>
              <a:t>12 · THANK YOU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155448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200" b="1" i="0">
                <a:solidFill>
                  <a:srgbClr val="FFFFFF"/>
                </a:solidFill>
                <a:latin typeface="IBM Plex Sans Thai"/>
              </a:rPr>
              <a:t>เริ่มที่สมุทรปราการ ในปี 2570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" y="2697480"/>
            <a:ext cx="112471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200" b="1" i="0">
                <a:solidFill>
                  <a:srgbClr val="22D3EE"/>
                </a:solidFill>
                <a:latin typeface="IBM Plex Sans Thai"/>
              </a:rPr>
              <a:t>ขยายผลทั่วประเทศ ในปี 2576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8640" y="393192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1">
                <a:solidFill>
                  <a:srgbClr val="FBBF24"/>
                </a:solidFill>
                <a:latin typeface="IBM Plex Sans Thai"/>
              </a:rPr>
              <a:t>"กฎหมายพร้อม · ตัวอย่างพิสูจน์แล้ว · เหลือเพียง เจตจำนงทางการเมือง"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8640" y="466344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22C55E"/>
                </a:solidFill>
                <a:latin typeface="IBM Plex Sans Thai"/>
              </a:rPr>
              <a:t>7 ข้อเสนอ ทำได้ทันที (เริ่มที่สมุทรปราการ)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57200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🚀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Pilot SP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2084832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2084832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🤝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084832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JTF 6 เดือน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712464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3712464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📜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12464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กฎหมายลูก 1 ปี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5340096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340096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💰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40096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Tax 15k Pilot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967728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967728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🎫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967728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BTS EMV 2572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8595360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8595360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🔓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95360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Open Data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0222992" y="5166360"/>
            <a:ext cx="160020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10222992" y="5212080"/>
            <a:ext cx="1600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FFFFF"/>
                </a:solidFill>
                <a:latin typeface="IBM Plex Sans Thai"/>
              </a:rPr>
              <a:t>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222992" y="5550408"/>
            <a:ext cx="1600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FFFFF"/>
                </a:solidFill>
                <a:latin typeface="IBM Plex Sans Thai"/>
              </a:rPr>
              <a:t>Trust Fund SP</a:t>
            </a:r>
          </a:p>
        </p:txBody>
      </p:sp>
      <p:sp>
        <p:nvSpPr>
          <p:cNvPr id="70" name="Rectangle 69"/>
          <p:cNvSpPr/>
          <p:nvPr/>
        </p:nvSpPr>
        <p:spPr>
          <a:xfrm>
            <a:off x="0" y="6263640"/>
            <a:ext cx="12191695" cy="594360"/>
          </a:xfrm>
          <a:prstGeom prst="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48640" y="63550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D3EE"/>
                </a:solidFill>
                <a:latin typeface="IBM Plex Sans Thai"/>
              </a:rPr>
              <a:t>🌐  mot-mobility.pages.dev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00800" y="6373368"/>
            <a:ext cx="5760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กลุ่ม นบส.คค. รุ่นที่ 8 · กระทรวงคมนาคม · 2569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D3EE"/>
                </a:solidFill>
                <a:latin typeface="IBM Plex Sans Thai"/>
              </a:rPr>
              <a:t>EXECUTIVE SUMMARY · 60 วินาที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FFFF"/>
                </a:solidFill>
                <a:latin typeface="IBM Plex Sans Thai"/>
              </a:rPr>
              <a:t>งบเพียง 0.5% → คืนทุน BCR 8-12×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22D3EE"/>
                </a:solidFill>
                <a:latin typeface="IBM Plex Sans Thai"/>
              </a:rPr>
              <a:t>4 เสาหลัก · เริ่มที่สมุทรปราการ · พ.ร.บ. ตั๋วร่วม 2568 คือจุดเปลี่ยน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457200" y="2788920"/>
            <a:ext cx="3749039" cy="2103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457200" y="2788920"/>
            <a:ext cx="3749039" cy="9144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31520" y="3108960"/>
            <a:ext cx="3383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400" b="1" i="0">
                <a:solidFill>
                  <a:srgbClr val="22D3EE"/>
                </a:solidFill>
                <a:latin typeface="IBM Plex Sans Thai"/>
              </a:rPr>
              <a:t>0.5%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1520" y="42062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ของงบกระทรวง 10 ปี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4507992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~12,000 ลบ. · ค่ากลาง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389120" y="2788920"/>
            <a:ext cx="3749039" cy="2103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4389120" y="2788920"/>
            <a:ext cx="3749039" cy="9144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663440" y="3108960"/>
            <a:ext cx="3383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400" b="1" i="0">
                <a:solidFill>
                  <a:srgbClr val="22C55E"/>
                </a:solidFill>
                <a:latin typeface="IBM Plex Sans Thai"/>
              </a:rPr>
              <a:t>8-12×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663440" y="42062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BCR คาดการณ์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663440" y="4507992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คืนทุน 6 เดือนปีแรก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8321040" y="2788920"/>
            <a:ext cx="3749039" cy="2103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8321040" y="2788920"/>
            <a:ext cx="3749039" cy="9144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595360" y="3108960"/>
            <a:ext cx="3383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400" b="1" i="0">
                <a:solidFill>
                  <a:srgbClr val="EC4899"/>
                </a:solidFill>
                <a:latin typeface="IBM Plex Sans Thai"/>
              </a:rPr>
              <a:t>3 ปี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595360" y="42062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Pilot สมุทรปราการ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95360" y="4507992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2570-2572 · 4 เสาพร้อมกัน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57200" y="5166360"/>
            <a:ext cx="2788920" cy="11887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57200" y="5166360"/>
            <a:ext cx="109728" cy="11887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85800" y="5330952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🎫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371600" y="5367528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ตั๋วร่วม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5800" y="5897880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BTS+ARL+รถเมล์+Feeder EMV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3364992" y="5166360"/>
            <a:ext cx="2788920" cy="11887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3364992" y="5166360"/>
            <a:ext cx="109728" cy="11887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3593592" y="5330952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📱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279392" y="5367528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MaaS App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93592" y="5897880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แอปเดียว · Public-led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272784" y="5166360"/>
            <a:ext cx="2788920" cy="11887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272784" y="5166360"/>
            <a:ext cx="109728" cy="11887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6501384" y="5330952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🛣️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187184" y="5367528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Complete Streets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501384" y="5897880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3 พื้นที่นำร่อง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9180576" y="5166360"/>
            <a:ext cx="2788920" cy="11887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9180576" y="5166360"/>
            <a:ext cx="109728" cy="118872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409176" y="5330952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💰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0094976" y="5367528"/>
            <a:ext cx="1783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IBM Plex Sans Thai"/>
              </a:rPr>
              <a:t>มาตรการภาษี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9409176" y="5897880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Commuter Tax 15,000 บ./ปี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01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089904" y="0"/>
            <a:ext cx="6099048" cy="274320"/>
          </a:xfrm>
          <a:prstGeom prst="rect">
            <a:avLst/>
          </a:prstGeom>
          <a:solidFill>
            <a:srgbClr val="FB9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EF4444"/>
                </a:solidFill>
                <a:latin typeface="IBM Plex Sans Thai"/>
              </a:rPr>
              <a:t>⚠️ ปัญหาที่สะเทือนใจ · สมุทรปราการ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200" b="1" i="0">
                <a:solidFill>
                  <a:srgbClr val="FFFFFF"/>
                </a:solidFill>
                <a:latin typeface="IBM Plex Sans Thai"/>
              </a:rPr>
              <a:t>รถติด · มลพิษ · ตั๋วแยก · ทางเท้าแคบ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0" i="0">
                <a:solidFill>
                  <a:srgbClr val="FB923C"/>
                </a:solidFill>
                <a:latin typeface="IBM Plex Sans Thai"/>
              </a:rPr>
              <a:t>ทุกปัญหาเขตเมืองไทย — สะท้อนพร้อมกันที่ "สมุทรปราการ"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57200" y="2834640"/>
            <a:ext cx="3749039" cy="2194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57200" y="2834640"/>
            <a:ext cx="3749039" cy="45720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926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50B1F"/>
                </a:solidFill>
                <a:latin typeface="IBM Plex Sans Thai"/>
              </a:rPr>
              <a:t>⚠️ ความรุนแรง · CRITICAL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1520" y="3429000"/>
            <a:ext cx="338328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800" b="1" i="0">
                <a:solidFill>
                  <a:srgbClr val="EF4444"/>
                </a:solidFill>
                <a:latin typeface="IBM Plex Sans Thai"/>
              </a:rPr>
              <a:t>150K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1520" y="44348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คัน/วัน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" y="4663440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AADT สูงสุด สุขุมวิท + บางนา-ตราด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389120" y="2834640"/>
            <a:ext cx="3749039" cy="2194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389120" y="2834640"/>
            <a:ext cx="3749039" cy="457200"/>
          </a:xfrm>
          <a:prstGeom prst="rect">
            <a:avLst/>
          </a:prstGeom>
          <a:solidFill>
            <a:srgbClr val="FB92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663440" y="2926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50B1F"/>
                </a:solidFill>
                <a:latin typeface="IBM Plex Sans Thai"/>
              </a:rPr>
              <a:t>⚠️ ความรุนแรง · CRITICAL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663440" y="3429000"/>
            <a:ext cx="338328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800" b="1" i="0">
                <a:solidFill>
                  <a:srgbClr val="FB923C"/>
                </a:solidFill>
                <a:latin typeface="IBM Plex Sans Thai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663440" y="44348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ระบบตั๋วแยก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663440" y="4663440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Rabbit · MRT Plus · เงินสด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8321040" y="2834640"/>
            <a:ext cx="3749039" cy="2194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8321040" y="2834640"/>
            <a:ext cx="3749039" cy="45720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595360" y="2926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50B1F"/>
                </a:solidFill>
                <a:latin typeface="IBM Plex Sans Thai"/>
              </a:rPr>
              <a:t>⚠️ ความรุนแรง · CRITICAL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595360" y="3429000"/>
            <a:ext cx="338328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800" b="1" i="0">
                <a:solidFill>
                  <a:srgbClr val="A855F7"/>
                </a:solidFill>
                <a:latin typeface="IBM Plex Sans Thai"/>
              </a:rPr>
              <a:t>60+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595360" y="443484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วัน/ปี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595360" y="4663440"/>
            <a:ext cx="338328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PM2.5 เกินมาตรฐาน · นิคมบางปู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457200" y="5285232"/>
            <a:ext cx="2788920" cy="1051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" y="5285232"/>
            <a:ext cx="91440" cy="105156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58368" y="5449824"/>
            <a:ext cx="5486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0" i="0">
                <a:solidFill>
                  <a:srgbClr val="FFFFFF"/>
                </a:solidFill>
                <a:latin typeface="IBM Plex Sans Thai"/>
              </a:rPr>
              <a:t>🚧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34440" y="5468112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Linear network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58368" y="5925312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รางเรียงเส้นเดียว · ไม่มีทางลัด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364992" y="5285232"/>
            <a:ext cx="2788920" cy="1051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364992" y="5285232"/>
            <a:ext cx="91440" cy="105156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566160" y="5449824"/>
            <a:ext cx="5486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0" i="0">
                <a:solidFill>
                  <a:srgbClr val="FFFFFF"/>
                </a:solidFill>
                <a:latin typeface="IBM Plex Sans Thai"/>
              </a:rPr>
              <a:t>🚐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142232" y="5468112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อบจ. ไม่มี Feeder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566160" y="5925312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เคยจัด หยุดเพราะขาดทุน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272784" y="5285232"/>
            <a:ext cx="2788920" cy="1051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272784" y="5285232"/>
            <a:ext cx="91440" cy="105156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473952" y="5449824"/>
            <a:ext cx="5486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0" i="0">
                <a:solidFill>
                  <a:srgbClr val="FFFFFF"/>
                </a:solidFill>
                <a:latin typeface="IBM Plex Sans Thai"/>
              </a:rPr>
              <a:t>🚶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050024" y="5468112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ทางเท้าแคบ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473952" y="5925312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สุขุมวิท ปากน้ำ-สำโรง · เสี่ยงตลอด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9180576" y="5285232"/>
            <a:ext cx="2788920" cy="105156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9180576" y="5285232"/>
            <a:ext cx="91440" cy="105156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9381744" y="5449824"/>
            <a:ext cx="5486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0" i="0">
                <a:solidFill>
                  <a:srgbClr val="FFFFFF"/>
                </a:solidFill>
                <a:latin typeface="IBM Plex Sans Thai"/>
              </a:rPr>
              <a:t>💸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957816" y="5468112"/>
            <a:ext cx="1920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ภาษีไม่จูงใจ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381744" y="5925312"/>
            <a:ext cx="242316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รถส่วนตัวยังถูกกว่าโดยสาร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02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089904" y="0"/>
            <a:ext cx="6099048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C55E"/>
                </a:solidFill>
                <a:latin typeface="IBM Plex Sans Thai"/>
              </a:rPr>
              <a:t>✨ โอกาส · กฎหมายพร้อม · ตัวอย่างพิสูจน์แล้ว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FFFF"/>
                </a:solidFill>
                <a:latin typeface="IBM Plex Sans Thai"/>
              </a:rPr>
              <a:t>พ.ร.บ. ตั๋วร่วม 2568  คือจุดเปลี่ยน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22C55E"/>
                </a:solidFill>
                <a:latin typeface="IBM Plex Sans Thai"/>
              </a:rPr>
              <a:t>กฎหมายพร้อม · MRT เหลือง ถึงสำโรงแล้ว · Berlin/London พิสูจน์โมเดล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28346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22C55E"/>
                </a:solidFill>
                <a:latin typeface="IBM Plex Sans Thai"/>
              </a:rPr>
              <a:t>⏱  3 เหตุการณ์ที่เปลี่ยนเกม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02920" y="3337560"/>
            <a:ext cx="1280160" cy="96012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342900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50B1F"/>
                </a:solidFill>
                <a:latin typeface="IBM Plex Sans Thai"/>
              </a:rPr>
              <a:t>2568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02920" y="3904488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พ.ศ.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920240" y="3337560"/>
            <a:ext cx="39319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103120" y="350215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พ.ร.บ. ตั๋วร่วม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103120" y="38862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ประกาศแล้ว · ทยอยมีผล · มีกองทุน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502920" y="4434840"/>
            <a:ext cx="1280160" cy="960120"/>
          </a:xfrm>
          <a:prstGeom prst="round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02920" y="452628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50B1F"/>
                </a:solidFill>
                <a:latin typeface="IBM Plex Sans Thai"/>
              </a:rPr>
              <a:t>2566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2920" y="5001768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พ.ศ.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920240" y="4434840"/>
            <a:ext cx="39319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2103120" y="45994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MRT เหลือง ถึงสำโรง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103120" y="498348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สมุทรปราการ มี MRT ตั้งแต่นี้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502920" y="5532120"/>
            <a:ext cx="1280160" cy="96012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02920" y="56235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050B1F"/>
                </a:solidFill>
                <a:latin typeface="IBM Plex Sans Thai"/>
              </a:rPr>
              <a:t>2561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2920" y="6099048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พ.ศ.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920240" y="5532120"/>
            <a:ext cx="3931920" cy="9601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2103120" y="569671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BTS Green ถึงเคหะฯ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103120" y="60807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9 สถานี ในสมุทรปราการ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55080" y="28346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22D3EE"/>
                </a:solidFill>
                <a:latin typeface="IBM Plex Sans Thai"/>
              </a:rPr>
              <a:t>🌍  ตัวอย่างโลก · พิสูจน์แล้ว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6355080" y="3337560"/>
            <a:ext cx="534924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6537960" y="3447288"/>
            <a:ext cx="457200" cy="457200"/>
          </a:xfrm>
          <a:prstGeom prst="ellipse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537960" y="3465576"/>
            <a:ext cx="457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✓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178040" y="3456432"/>
            <a:ext cx="1828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London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8040" y="3721608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CBD5E1"/>
                </a:solidFill>
                <a:latin typeface="IBM Plex Sans Thai"/>
              </a:rPr>
              <a:t>TfL contactless ~70-80%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355080" y="4069080"/>
            <a:ext cx="534924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Oval 70"/>
          <p:cNvSpPr/>
          <p:nvPr/>
        </p:nvSpPr>
        <p:spPr>
          <a:xfrm>
            <a:off x="6537960" y="4178808"/>
            <a:ext cx="457200" cy="457200"/>
          </a:xfrm>
          <a:prstGeom prst="ellipse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537960" y="4197096"/>
            <a:ext cx="457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✓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178040" y="4187952"/>
            <a:ext cx="1828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Berlin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178040" y="4453128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CBD5E1"/>
                </a:solidFill>
                <a:latin typeface="IBM Plex Sans Thai"/>
              </a:rPr>
              <a:t>Jelbi · Public-led MaaS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355080" y="4800600"/>
            <a:ext cx="534924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Oval 75"/>
          <p:cNvSpPr/>
          <p:nvPr/>
        </p:nvSpPr>
        <p:spPr>
          <a:xfrm>
            <a:off x="6537960" y="4910328"/>
            <a:ext cx="457200" cy="457200"/>
          </a:xfrm>
          <a:prstGeom prst="ellipse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537960" y="4928616"/>
            <a:ext cx="457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✓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178040" y="4919472"/>
            <a:ext cx="1828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Singapore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178040" y="5184648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CBD5E1"/>
                </a:solidFill>
                <a:latin typeface="IBM Plex Sans Thai"/>
              </a:rPr>
              <a:t>COE + ERP + SimplyGo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6355080" y="5532120"/>
            <a:ext cx="5349240" cy="6858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6537960" y="5641848"/>
            <a:ext cx="457200" cy="457200"/>
          </a:xfrm>
          <a:prstGeom prst="ellipse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537960" y="5660136"/>
            <a:ext cx="457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200" b="1" i="0">
                <a:solidFill>
                  <a:srgbClr val="FFFFFF"/>
                </a:solidFill>
                <a:latin typeface="IBM Plex Sans Thai"/>
              </a:rPr>
              <a:t>✗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178040" y="5650992"/>
            <a:ext cx="1828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Helsinki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78040" y="5916168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CBD5E1"/>
                </a:solidFill>
                <a:latin typeface="IBM Plex Sans Thai"/>
              </a:rPr>
              <a:t>Whim · ล้ม มี.ค. 2567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03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089904" y="0"/>
            <a:ext cx="6099048" cy="2743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A855F7"/>
                </a:solidFill>
                <a:latin typeface="IBM Plex Sans Thai"/>
              </a:rPr>
              <a:t>4 เสาหลัก · พร้อมกัน ที่สมุทรปราการ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i="0">
                <a:solidFill>
                  <a:srgbClr val="FFFFFF"/>
                </a:solidFill>
                <a:latin typeface="IBM Plex Sans Thai"/>
              </a:rPr>
              <a:t>4 เสา ต้องทำพร้อมกัน — Whim ล้มเพราะมีแค่ App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A855F7"/>
                </a:solidFill>
                <a:latin typeface="IBM Plex Sans Thai"/>
              </a:rPr>
              <a:t>London/Singapore สำเร็จเพราะคุมทุกเสา · ต้องทำที่สมุทรปราการเหมือนกัน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57200" y="2651760"/>
            <a:ext cx="5605272" cy="19202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57200" y="2651760"/>
            <a:ext cx="146304" cy="192024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834640"/>
            <a:ext cx="9144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FFFFFF"/>
                </a:solidFill>
                <a:latin typeface="IBM Plex Sans Thai"/>
              </a:rPr>
              <a:t>🎫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737360" y="2816352"/>
            <a:ext cx="4114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FFFFFF"/>
                </a:solidFill>
                <a:latin typeface="IBM Plex Sans Thai"/>
              </a:rPr>
              <a:t>ตั๋วร่วม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737360" y="3364992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22C55E"/>
                </a:solidFill>
                <a:latin typeface="IBM Plex Sans Thai"/>
              </a:rPr>
              <a:t>FOUNDATION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" y="3703320"/>
            <a:ext cx="51480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CBD5E1"/>
                </a:solidFill>
                <a:latin typeface="IBM Plex Sans Thai"/>
              </a:rPr>
              <a:t>📖  ABT + EMV Open-loop · ลดต้นทุน 70%+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31520" y="4023360"/>
            <a:ext cx="5148072" cy="438912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68680" y="4069080"/>
            <a:ext cx="4965192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>
                <a:solidFill>
                  <a:srgbClr val="050B1F"/>
                </a:solidFill>
                <a:latin typeface="IBM Plex Sans Thai"/>
              </a:rPr>
              <a:t>🎯  BTS+ARL+รถเมล์+Feeder EV รับ EMV/QR · Q2/2570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245352" y="2651760"/>
            <a:ext cx="5605272" cy="19202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245352" y="2651760"/>
            <a:ext cx="146304" cy="192024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6519672" y="2834640"/>
            <a:ext cx="9144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FFFFFF"/>
                </a:solidFill>
                <a:latin typeface="IBM Plex Sans Thai"/>
              </a:rPr>
              <a:t>📱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25512" y="2816352"/>
            <a:ext cx="4114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FFFFFF"/>
                </a:solidFill>
                <a:latin typeface="IBM Plex Sans Thai"/>
              </a:rPr>
              <a:t>MaaS App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25512" y="3364992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22D3EE"/>
                </a:solidFill>
                <a:latin typeface="IBM Plex Sans Thai"/>
              </a:rPr>
              <a:t>SERVICE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19672" y="3703320"/>
            <a:ext cx="51480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CBD5E1"/>
                </a:solidFill>
                <a:latin typeface="IBM Plex Sans Thai"/>
              </a:rPr>
              <a:t>📖  แอปเดียวทุกโหมด · Public-led (Berlin Jelbi)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519672" y="4023360"/>
            <a:ext cx="5148072" cy="438912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656832" y="4069080"/>
            <a:ext cx="4965192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>
                <a:solidFill>
                  <a:srgbClr val="050B1F"/>
                </a:solidFill>
                <a:latin typeface="IBM Plex Sans Thai"/>
              </a:rPr>
              <a:t>🎯  เปิด Beta ที่สมุทรปราการก่อน · เชื่อม 6 ระบบ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457200" y="4754880"/>
            <a:ext cx="5605272" cy="19202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57200" y="4754880"/>
            <a:ext cx="146304" cy="192024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31520" y="4937760"/>
            <a:ext cx="9144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FFFFFF"/>
                </a:solidFill>
                <a:latin typeface="IBM Plex Sans Thai"/>
              </a:rPr>
              <a:t>🛣️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737360" y="4919472"/>
            <a:ext cx="4114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FFFFFF"/>
                </a:solidFill>
                <a:latin typeface="IBM Plex Sans Thai"/>
              </a:rPr>
              <a:t>Complete Streets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737360" y="5468112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FBBF24"/>
                </a:solidFill>
                <a:latin typeface="IBM Plex Sans Thai"/>
              </a:rPr>
              <a:t>PHYSICAL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31520" y="5806440"/>
            <a:ext cx="51480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CBD5E1"/>
                </a:solidFill>
                <a:latin typeface="IBM Plex Sans Thai"/>
              </a:rPr>
              <a:t>📖  Road Diet · ทางเท้ากว้าง · ลดอุบัติเหตุ 40%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31520" y="6126480"/>
            <a:ext cx="5148072" cy="438912"/>
          </a:xfrm>
          <a:prstGeom prst="round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868680" y="6172200"/>
            <a:ext cx="4965192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>
                <a:solidFill>
                  <a:srgbClr val="050B1F"/>
                </a:solidFill>
                <a:latin typeface="IBM Plex Sans Thai"/>
              </a:rPr>
              <a:t>🎯  3 พื้นที่: ศรีนครินทร์ · นารายณ์-ปากน้ำ · บางนา-ตราด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6245352" y="4754880"/>
            <a:ext cx="5605272" cy="19202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6245352" y="4754880"/>
            <a:ext cx="146304" cy="192024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519672" y="4937760"/>
            <a:ext cx="9144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FFFFFF"/>
                </a:solidFill>
                <a:latin typeface="IBM Plex Sans Thai"/>
              </a:rPr>
              <a:t>💰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525512" y="4919472"/>
            <a:ext cx="41148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 i="0">
                <a:solidFill>
                  <a:srgbClr val="FFFFFF"/>
                </a:solidFill>
                <a:latin typeface="IBM Plex Sans Thai"/>
              </a:rPr>
              <a:t>มาตรการภาษี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525512" y="5468112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EC4899"/>
                </a:solidFill>
                <a:latin typeface="IBM Plex Sans Thai"/>
              </a:rPr>
              <a:t>BEHAVIORAL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519672" y="5806440"/>
            <a:ext cx="51480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CBD5E1"/>
                </a:solidFill>
                <a:latin typeface="IBM Plex Sans Thai"/>
              </a:rPr>
              <a:t>📖  Tax nudges · ลดหย่อนผู้ใช้ + ERP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519672" y="6126480"/>
            <a:ext cx="5148072" cy="438912"/>
          </a:xfrm>
          <a:prstGeom prst="round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6656832" y="6172200"/>
            <a:ext cx="4965192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>
                <a:solidFill>
                  <a:srgbClr val="050B1F"/>
                </a:solidFill>
                <a:latin typeface="IBM Plex Sans Thai"/>
              </a:rPr>
              <a:t>🎯  Commuter Tax 15,000 บ./ปี · นิคมบางปู+บางพลี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04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059936" y="0"/>
            <a:ext cx="4069080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8129016" y="0"/>
            <a:ext cx="4069080" cy="2743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C55E"/>
                </a:solidFill>
                <a:latin typeface="IBM Plex Sans Thai"/>
              </a:rPr>
              <a:t>ROADMAP · 10 ปี · 3 ระยะ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600" b="1" i="0">
                <a:solidFill>
                  <a:srgbClr val="FFFFFF"/>
                </a:solidFill>
                <a:latin typeface="IBM Plex Sans Thai"/>
              </a:rPr>
              <a:t>วางฐาน → นำร่อง สมุทรปราการ → ขยายผล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22D3EE"/>
                </a:solidFill>
                <a:latin typeface="IBM Plex Sans Thai"/>
              </a:rPr>
              <a:t>2 ปี + 3 ปี + 5 ปี · พิสูจน์ที่สมุทรปราการก่อน · แล้วค่อยขยาย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02920" y="283464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94A3B8"/>
                </a:solidFill>
                <a:latin typeface="IBM Plex Sans Thai"/>
              </a:rPr>
              <a:t>⏱  TIMELINE  2569 → 2576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02920" y="3246120"/>
            <a:ext cx="11201400" cy="27432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502920" y="3246120"/>
            <a:ext cx="2240280" cy="27432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2743200" y="3246120"/>
            <a:ext cx="3364992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6108192" y="3246120"/>
            <a:ext cx="5596128" cy="274320"/>
          </a:xfrm>
          <a:prstGeom prst="round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457200" y="3840480"/>
            <a:ext cx="3794760" cy="2697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457200" y="3840480"/>
            <a:ext cx="3794760" cy="10972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685800" y="4114800"/>
            <a:ext cx="777240" cy="777240"/>
          </a:xfrm>
          <a:prstGeom prst="ellipse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85800" y="4160520"/>
            <a:ext cx="777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050B1F"/>
                </a:solidFill>
                <a:latin typeface="IBM Plex Sans Thai"/>
              </a:rPr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00200" y="4114800"/>
            <a:ext cx="2514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22C55E"/>
                </a:solidFill>
                <a:latin typeface="IBM Plex Sans Thai"/>
              </a:rPr>
              <a:t>PHASE 1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600200" y="43891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วางฐานราก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85800" y="5029200"/>
            <a:ext cx="3337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2C55E"/>
                </a:solidFill>
                <a:latin typeface="IBM Plex Sans Thai"/>
              </a:rPr>
              <a:t>2569-2570 · 2 ปี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85800" y="53492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กฎหมายลำดับรอง พ.ร.บ. ตั๋วร่วม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85800" y="55778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จัดตั้ง NTCH · clearing house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" y="58064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Open Data Mandate · GTFS/GBFS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" y="60350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กองทุนตั๋วร่วม seed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4370832" y="3840480"/>
            <a:ext cx="3794760" cy="2697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370832" y="3840480"/>
            <a:ext cx="3794760" cy="109728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4599432" y="4114800"/>
            <a:ext cx="777240" cy="77724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4599432" y="4160520"/>
            <a:ext cx="777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050B1F"/>
                </a:solidFill>
                <a:latin typeface="IBM Plex Sans Thai"/>
              </a:rPr>
              <a:t>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513832" y="4114800"/>
            <a:ext cx="2514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22D3EE"/>
                </a:solidFill>
                <a:latin typeface="IBM Plex Sans Thai"/>
              </a:rPr>
              <a:t>PHASE 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13832" y="43891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นำร่อง สมุทรปราการ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599432" y="5029200"/>
            <a:ext cx="3337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22D3EE"/>
                </a:solidFill>
                <a:latin typeface="IBM Plex Sans Thai"/>
              </a:rPr>
              <a:t>2570-2572 · 3 ปี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599432" y="53492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MaaS App Beta · สมุทรฯ ก่อน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599432" y="55778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Feeder EV 3-5 เส้น · อบจ.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599432" y="58064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Complete Streets 3 พื้นที่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599432" y="60350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Commuter Tax Pilot 15,000 บ.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599432" y="62636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Park &amp; Ride · เคหะฯ/แพรกษา/ทิพวัล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8284464" y="3840480"/>
            <a:ext cx="3794760" cy="2697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8284464" y="3840480"/>
            <a:ext cx="3794760" cy="109728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Oval 75"/>
          <p:cNvSpPr/>
          <p:nvPr/>
        </p:nvSpPr>
        <p:spPr>
          <a:xfrm>
            <a:off x="8513064" y="4114800"/>
            <a:ext cx="777240" cy="777240"/>
          </a:xfrm>
          <a:prstGeom prst="ellipse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8513064" y="4160520"/>
            <a:ext cx="777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050B1F"/>
                </a:solidFill>
                <a:latin typeface="IBM Plex Sans Thai"/>
              </a:rPr>
              <a:t>3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427464" y="4114800"/>
            <a:ext cx="2514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A855F7"/>
                </a:solidFill>
                <a:latin typeface="IBM Plex Sans Thai"/>
              </a:rPr>
              <a:t>PHASE 3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427464" y="4389120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ขยายผล ทั่วประเทศ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513064" y="5029200"/>
            <a:ext cx="3337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A855F7"/>
                </a:solidFill>
                <a:latin typeface="IBM Plex Sans Thai"/>
              </a:rPr>
              <a:t>2572-2576 · 5 ปี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513064" y="53492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ขยาย MaaS App ทุกจังหวัด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513064" y="55778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ERP CBD Bangkok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513064" y="58064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Workplace Parking Levy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513064" y="60350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Complete Streets เป็น Regulation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513064" y="6263640"/>
            <a:ext cx="33375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▸  เป้า: Public ≥20% · CO₂ -30%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05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D3EE"/>
                </a:solidFill>
                <a:latin typeface="IBM Plex Sans Thai"/>
              </a:rPr>
              <a:t>📱 MaaS APP · LIVE DEMO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FFFFFF"/>
                </a:solidFill>
                <a:latin typeface="IBM Plex Sans Thai"/>
              </a:rPr>
              <a:t>แอปเดียว · 32 นาที · 48 บาท · 1 click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22D3EE"/>
                </a:solidFill>
                <a:latin typeface="IBM Plex Sans Thai"/>
              </a:rPr>
              <a:t>จาก ตลาดปากน้ำ → นิคมอุตสาหกรรมบางพลี · ทดลองจริงที่ mot-mobility.pages.dev/webapp</a:t>
            </a:r>
          </a:p>
        </p:txBody>
      </p:sp>
      <p:sp>
        <p:nvSpPr>
          <p:cNvPr id="44" name="Oval 43"/>
          <p:cNvSpPr/>
          <p:nvPr/>
        </p:nvSpPr>
        <p:spPr>
          <a:xfrm>
            <a:off x="502920" y="2697480"/>
            <a:ext cx="685800" cy="68580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02920" y="2743200"/>
            <a:ext cx="685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050B1F"/>
                </a:solidFill>
                <a:latin typeface="IBM Plex Sans Thai"/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417320" y="274320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IBM Plex Sans Thai"/>
              </a:rPr>
              <a:t>ค้นหาปลายทาง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17320" y="310896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แผนที่ดาวเทียม · คลิกบนแผนที่ได้</a:t>
            </a:r>
          </a:p>
        </p:txBody>
      </p:sp>
      <p:sp>
        <p:nvSpPr>
          <p:cNvPr id="48" name="Oval 47"/>
          <p:cNvSpPr/>
          <p:nvPr/>
        </p:nvSpPr>
        <p:spPr>
          <a:xfrm>
            <a:off x="502920" y="3456432"/>
            <a:ext cx="685800" cy="68580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02920" y="3502152"/>
            <a:ext cx="685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050B1F"/>
                </a:solidFill>
                <a:latin typeface="IBM Plex Sans Thai"/>
              </a:rPr>
              <a:t>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417320" y="3502152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IBM Plex Sans Thai"/>
              </a:rPr>
              <a:t>ทางเลือก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417320" y="3867912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เปรียบเทียบเวลา + ค่าโดยสาร</a:t>
            </a:r>
          </a:p>
        </p:txBody>
      </p:sp>
      <p:sp>
        <p:nvSpPr>
          <p:cNvPr id="52" name="Oval 51"/>
          <p:cNvSpPr/>
          <p:nvPr/>
        </p:nvSpPr>
        <p:spPr>
          <a:xfrm>
            <a:off x="502920" y="4215384"/>
            <a:ext cx="685800" cy="68580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02920" y="4261104"/>
            <a:ext cx="685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050B1F"/>
                </a:solidFill>
                <a:latin typeface="IBM Plex Sans Thai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417320" y="4261104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IBM Plex Sans Thai"/>
              </a:rPr>
              <a:t>รายละเอียด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17320" y="4626864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จุดเปลี่ยนโหมดจริงบน GPS</a:t>
            </a:r>
          </a:p>
        </p:txBody>
      </p:sp>
      <p:sp>
        <p:nvSpPr>
          <p:cNvPr id="56" name="Oval 55"/>
          <p:cNvSpPr/>
          <p:nvPr/>
        </p:nvSpPr>
        <p:spPr>
          <a:xfrm>
            <a:off x="502920" y="4974336"/>
            <a:ext cx="685800" cy="68580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502920" y="5020056"/>
            <a:ext cx="685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050B1F"/>
                </a:solidFill>
                <a:latin typeface="IBM Plex Sans Thai"/>
              </a:rPr>
              <a:t>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417320" y="5020056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IBM Plex Sans Thai"/>
              </a:rPr>
              <a:t>ชำระครั้งเดียว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417320" y="5385816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EMV · QR · MRT Plus</a:t>
            </a:r>
          </a:p>
        </p:txBody>
      </p:sp>
      <p:sp>
        <p:nvSpPr>
          <p:cNvPr id="60" name="Oval 59"/>
          <p:cNvSpPr/>
          <p:nvPr/>
        </p:nvSpPr>
        <p:spPr>
          <a:xfrm>
            <a:off x="502920" y="5733288"/>
            <a:ext cx="685800" cy="685800"/>
          </a:xfrm>
          <a:prstGeom prst="ellipse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02920" y="5779008"/>
            <a:ext cx="685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1" i="0">
                <a:solidFill>
                  <a:srgbClr val="050B1F"/>
                </a:solidFill>
                <a:latin typeface="IBM Plex Sans Thai"/>
              </a:rPr>
              <a:t>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17320" y="5779008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FFFFFF"/>
                </a:solidFill>
                <a:latin typeface="IBM Plex Sans Thai"/>
              </a:rPr>
              <a:t>เดินทาง LIVE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17320" y="6144768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BD5E1"/>
                </a:solidFill>
                <a:latin typeface="IBM Plex Sans Thai"/>
              </a:rPr>
              <a:t>Manual · GPS · Auto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772400" y="2331720"/>
            <a:ext cx="3931920" cy="4114800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ounded Rectangle 64"/>
          <p:cNvSpPr/>
          <p:nvPr/>
        </p:nvSpPr>
        <p:spPr>
          <a:xfrm>
            <a:off x="7918704" y="2606040"/>
            <a:ext cx="3639312" cy="35661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8092440" y="283464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4A3B8"/>
                </a:solidFill>
                <a:latin typeface="IBM Plex Sans Thai"/>
              </a:rPr>
              <a:t>9:41 · MOT Mobility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092440" y="310896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0A1628"/>
                </a:solidFill>
                <a:latin typeface="IBM Plex Sans Thai"/>
              </a:rPr>
              <a:t>จะไปไหนวันนี้?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8092440" y="3703320"/>
            <a:ext cx="3291840" cy="457200"/>
          </a:xfrm>
          <a:prstGeom prst="roundRect">
            <a:avLst/>
          </a:prstGeom>
          <a:solidFill>
            <a:srgbClr val="F5F8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8229600" y="3794760"/>
            <a:ext cx="301752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A1628"/>
                </a:solidFill>
                <a:latin typeface="IBM Plex Sans Thai"/>
              </a:rPr>
              <a:t>🔍  นิคมบางพลี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092440" y="434340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94A3B8"/>
                </a:solidFill>
                <a:latin typeface="IBM Plex Sans Thai"/>
              </a:rPr>
              <a:t>ทางเลือก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8092440" y="4617720"/>
            <a:ext cx="3291840" cy="530352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8229600" y="4663440"/>
            <a:ext cx="1463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0A1628"/>
                </a:solidFill>
                <a:latin typeface="IBM Plex Sans Thai"/>
              </a:rPr>
              <a:t>🚶 › 🚆 › 🛵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229600" y="4892040"/>
            <a:ext cx="1463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32 นาที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9875520" y="4690872"/>
            <a:ext cx="868680" cy="219456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875520" y="4709160"/>
            <a:ext cx="868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แนะนำ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0287000" y="4910328"/>
            <a:ext cx="10972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0A1628"/>
                </a:solidFill>
                <a:latin typeface="IBM Plex Sans Thai"/>
              </a:rPr>
              <a:t>48 บ.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8092440" y="5212080"/>
            <a:ext cx="3291840" cy="530352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8229600" y="5257800"/>
            <a:ext cx="1463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0A1628"/>
                </a:solidFill>
                <a:latin typeface="IBM Plex Sans Thai"/>
              </a:rPr>
              <a:t>🚐 EV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229600" y="5486400"/>
            <a:ext cx="1463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38 นาที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9875520" y="5285232"/>
            <a:ext cx="868680" cy="219456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9875520" y="5303520"/>
            <a:ext cx="868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Feeder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0287000" y="5504688"/>
            <a:ext cx="10972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0A1628"/>
                </a:solidFill>
                <a:latin typeface="IBM Plex Sans Thai"/>
              </a:rPr>
              <a:t>15 บ.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8092440" y="5806440"/>
            <a:ext cx="3291840" cy="530352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8229600" y="5852160"/>
            <a:ext cx="1463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0A1628"/>
                </a:solidFill>
                <a:latin typeface="IBM Plex Sans Thai"/>
              </a:rPr>
              <a:t>🟢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229600" y="6080760"/>
            <a:ext cx="146304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22 นาที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9875520" y="5879592"/>
            <a:ext cx="868680" cy="219456"/>
          </a:xfrm>
          <a:prstGeom prst="round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9875520" y="5897880"/>
            <a:ext cx="8686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50B1F"/>
                </a:solidFill>
                <a:latin typeface="IBM Plex Sans Thai"/>
              </a:rPr>
              <a:t>Grab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0287000" y="6099048"/>
            <a:ext cx="10972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0A1628"/>
                </a:solidFill>
                <a:latin typeface="IBM Plex Sans Thai"/>
              </a:rPr>
              <a:t>180 บ.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06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1D4E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D3EE"/>
                </a:solidFill>
                <a:latin typeface="IBM Plex Sans Thai"/>
              </a:rPr>
              <a:t>🎯 PILOT · จังหวัดสมุทรปราการ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FFFFFF"/>
                </a:solidFill>
                <a:latin typeface="IBM Plex Sans Thai"/>
              </a:rPr>
              <a:t>มีรถไฟฟ้าครบ · นิคมหนาแน่น · ใกล้กระทรวง · ใกล้สุวรรณภูมิ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22D3EE"/>
                </a:solidFill>
                <a:latin typeface="IBM Plex Sans Thai"/>
              </a:rPr>
              <a:t>4 เหตุผล + 4 actions · ทำให้สมุทรปราการ คือ "Living Lab" ของประเทศ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57200" y="2651760"/>
            <a:ext cx="2834640" cy="16916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457200" y="2651760"/>
            <a:ext cx="2834640" cy="91440"/>
          </a:xfrm>
          <a:prstGeom prst="rect">
            <a:avLst/>
          </a:prstGeom>
          <a:solidFill>
            <a:srgbClr val="1D4E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40080" y="2880360"/>
            <a:ext cx="24688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800" b="1" i="0">
                <a:solidFill>
                  <a:srgbClr val="1D4ED8"/>
                </a:solidFill>
                <a:latin typeface="IBM Plex Sans Thai"/>
              </a:rPr>
              <a:t>1.36M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40080" y="370332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ประชากร + แฝง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" y="40050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GPP/cap 311k บ./ปี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401568" y="2651760"/>
            <a:ext cx="2834640" cy="16916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3401568" y="2651760"/>
            <a:ext cx="2834640" cy="9144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584448" y="2880360"/>
            <a:ext cx="24688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800" b="1" i="0">
                <a:solidFill>
                  <a:srgbClr val="22C55E"/>
                </a:solidFill>
                <a:latin typeface="IBM Plex Sans Thai"/>
              </a:rPr>
              <a:t>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84448" y="370332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สถานี BTS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584448" y="40050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แบริ่ง-เคหะฯ · 12.8 กม.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345936" y="2651760"/>
            <a:ext cx="2834640" cy="16916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6345936" y="2651760"/>
            <a:ext cx="2834640" cy="914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528816" y="2880360"/>
            <a:ext cx="24688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800" b="1" i="0">
                <a:solidFill>
                  <a:srgbClr val="EF4444"/>
                </a:solidFill>
                <a:latin typeface="IBM Plex Sans Thai"/>
              </a:rPr>
              <a:t>150K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528816" y="370332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AADT คัน/วัน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528816" y="40050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สุขุมวิท + บางนา-ตราด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9290304" y="2651760"/>
            <a:ext cx="2834640" cy="169164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9290304" y="2651760"/>
            <a:ext cx="2834640" cy="9144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473184" y="2880360"/>
            <a:ext cx="246888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800" b="1" i="0">
                <a:solidFill>
                  <a:srgbClr val="FBBF24"/>
                </a:solidFill>
                <a:latin typeface="IBM Plex Sans Thai"/>
              </a:rPr>
              <a:t>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473184" y="370332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IBM Plex Sans Thai"/>
              </a:rPr>
              <a:t>นิคมใหญ่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473184" y="40050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บางปู + บางพลี · shift work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2920" y="46177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2C55E"/>
                </a:solidFill>
                <a:latin typeface="IBM Plex Sans Thai"/>
              </a:rPr>
              <a:t>🚀  จะทำอะไรที่สมุทรปราการ · 3 ปี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457200" y="5074920"/>
            <a:ext cx="2834640" cy="13716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57200" y="5074920"/>
            <a:ext cx="109728" cy="137160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85800" y="5257800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🎫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71600" y="52760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ตั๋วร่วม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85800" y="585216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BTS+ARL+รถเมล์+Feeder รับ EMV/QR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3401568" y="5074920"/>
            <a:ext cx="2834640" cy="13716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3401568" y="5074920"/>
            <a:ext cx="109728" cy="137160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630168" y="5257800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📱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15968" y="52760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MaaS Beta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630168" y="585216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เปิดที่สมุทรปราการก่อน · 3 ปี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345936" y="5074920"/>
            <a:ext cx="2834640" cy="13716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345936" y="5074920"/>
            <a:ext cx="109728" cy="137160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574536" y="5257800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🛣️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260336" y="52760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Complete Streets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574536" y="585216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3 พื้นที่ Pilot · ศรีนครินทร์/นารายณ์/บางนา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9290304" y="5074920"/>
            <a:ext cx="2834640" cy="137160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290304" y="5074920"/>
            <a:ext cx="109728" cy="1371600"/>
          </a:xfrm>
          <a:prstGeom prst="rect">
            <a:avLst/>
          </a:prstGeom>
          <a:solidFill>
            <a:srgbClr val="EC48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9518904" y="5257800"/>
            <a:ext cx="6400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800" b="0" i="0">
                <a:solidFill>
                  <a:srgbClr val="FFFFFF"/>
                </a:solidFill>
                <a:latin typeface="IBM Plex Sans Thai"/>
              </a:rPr>
              <a:t>🚐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0204704" y="52760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FFFFFF"/>
                </a:solidFill>
                <a:latin typeface="IBM Plex Sans Thai"/>
              </a:rPr>
              <a:t>Feeder EV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9518904" y="5852160"/>
            <a:ext cx="24688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3 สาย อบจ. + P&amp;R 3 จุด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07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1320000">
            <a:off x="-914400" y="2377440"/>
            <a:ext cx="14630400" cy="41148"/>
          </a:xfrm>
          <a:prstGeom prst="rect">
            <a:avLst/>
          </a:prstGeom>
          <a:solidFill>
            <a:srgbClr val="165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 rot="20280000">
            <a:off x="-914400" y="4023360"/>
            <a:ext cx="14630400" cy="41148"/>
          </a:xfrm>
          <a:prstGeom prst="rect">
            <a:avLst/>
          </a:prstGeom>
          <a:solidFill>
            <a:srgbClr val="523F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 rot="18600000">
            <a:off x="1828800" y="3200400"/>
            <a:ext cx="10972800" cy="41148"/>
          </a:xfrm>
          <a:prstGeom prst="rect">
            <a:avLst/>
          </a:prstGeom>
          <a:solidFill>
            <a:srgbClr val="52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 rot="480000">
            <a:off x="914400" y="5669280"/>
            <a:ext cx="10058400" cy="41148"/>
          </a:xfrm>
          <a:prstGeom prst="rect">
            <a:avLst/>
          </a:prstGeom>
          <a:solidFill>
            <a:srgbClr val="1242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052560" y="182879"/>
            <a:ext cx="2926080" cy="2926080"/>
          </a:xfrm>
          <a:prstGeom prst="ellipse">
            <a:avLst/>
          </a:prstGeom>
          <a:solidFill>
            <a:srgbClr val="1324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555480" y="685800"/>
            <a:ext cx="1920240" cy="1920240"/>
          </a:xfrm>
          <a:prstGeom prst="ellipse">
            <a:avLst/>
          </a:prstGeom>
          <a:solidFill>
            <a:srgbClr val="162B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0012680" y="1143000"/>
            <a:ext cx="1005840" cy="1005840"/>
          </a:xfrm>
          <a:prstGeom prst="ellipse">
            <a:avLst/>
          </a:prstGeom>
          <a:solidFill>
            <a:srgbClr val="1B33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424160" y="1554480"/>
            <a:ext cx="182880" cy="182880"/>
          </a:xfrm>
          <a:prstGeom prst="ellipse">
            <a:avLst/>
          </a:prstGeom>
          <a:solidFill>
            <a:srgbClr val="4A6A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033271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2679192" y="103327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325112" y="1490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71031" y="112471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7616952" y="1307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5039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2199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377647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42239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068312" y="597103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714232" y="578815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10360152" y="60624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1457432" y="58795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0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39319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30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1731752" y="2679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1640312" y="4050791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31752" y="49651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2130552" y="31363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965192" y="450799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165592" y="2862072"/>
            <a:ext cx="128016" cy="128016"/>
          </a:xfrm>
          <a:prstGeom prst="ellipse">
            <a:avLst/>
          </a:prstGeom>
          <a:solidFill>
            <a:srgbClr val="3A5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0012680" y="6547104"/>
            <a:ext cx="91440" cy="201168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0158984" y="6547104"/>
            <a:ext cx="91440" cy="201168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0305288" y="6547104"/>
            <a:ext cx="91440" cy="201168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451592" y="6547104"/>
            <a:ext cx="91440" cy="201168"/>
          </a:xfrm>
          <a:prstGeom prst="rect">
            <a:avLst/>
          </a:prstGeom>
          <a:solidFill>
            <a:srgbClr val="2DD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6528816"/>
            <a:ext cx="1325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6A80A8"/>
                </a:solidFill>
                <a:latin typeface="IBM Plex Sans Thai"/>
              </a:rPr>
              <a:t>⬢ MaaS NETWORK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12191695" cy="274320"/>
          </a:xfrm>
          <a:prstGeom prst="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502920" y="411480"/>
            <a:ext cx="777240" cy="594360"/>
          </a:xfrm>
          <a:prstGeom prst="roundRect">
            <a:avLst/>
          </a:prstGeom>
          <a:solidFill>
            <a:srgbClr val="A855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438912"/>
            <a:ext cx="7772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50B1F"/>
                </a:solidFill>
                <a:latin typeface="IBM Plex Sans Thai"/>
              </a:rPr>
              <a:t>08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50292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A855F7"/>
                </a:solidFill>
                <a:latin typeface="IBM Plex Sans Thai"/>
              </a:rPr>
              <a:t>🏛 IMPLEMENTATION · 12 หน่วยงาน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1188720"/>
            <a:ext cx="112471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FFFFFF"/>
                </a:solidFill>
                <a:latin typeface="IBM Plex Sans Thai"/>
              </a:rPr>
              <a:t>3 ระดับ · 1 เป้าหมาย เดียวกัน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2148840"/>
            <a:ext cx="112471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A855F7"/>
                </a:solidFill>
                <a:latin typeface="IBM Plex Sans Thai"/>
              </a:rPr>
              <a:t>นโยบาย → ผู้กำกับ → ผู้ดำเนินการ · ทุกฝ่ายต้องมา ที่สมุทรปราการ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57200" y="2788920"/>
            <a:ext cx="3776472" cy="3840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457200" y="2788920"/>
            <a:ext cx="3776472" cy="685800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457200" y="3200400"/>
            <a:ext cx="3776472" cy="274320"/>
          </a:xfrm>
          <a:prstGeom prst="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898648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POLICY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1520" y="3154680"/>
            <a:ext cx="331927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050B1F"/>
                </a:solidFill>
                <a:latin typeface="IBM Plex Sans Thai"/>
              </a:rPr>
              <a:t>นโยบาย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1520" y="36576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กระทรวงคมนาคม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" y="3931920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JTF · ประธาน NTCH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1520" y="4370832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สนข./OTP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1520" y="4645152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กฎหมายลูก · มาตรฐาน ABT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1520" y="5084064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กระทรวงคลัง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1520" y="5358384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Commuter Tax 15k · ภาษีรถ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1520" y="5797296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ดิจิทัล + DGA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1520" y="6071616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Data Catalog · ThaID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4389120" y="2788920"/>
            <a:ext cx="3776472" cy="3840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ounded Rectangle 57"/>
          <p:cNvSpPr/>
          <p:nvPr/>
        </p:nvSpPr>
        <p:spPr>
          <a:xfrm>
            <a:off x="4389120" y="2788920"/>
            <a:ext cx="3776472" cy="685800"/>
          </a:xfrm>
          <a:prstGeom prst="round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389120" y="3200400"/>
            <a:ext cx="3776472" cy="274320"/>
          </a:xfrm>
          <a:prstGeom prst="rect">
            <a:avLst/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4663440" y="2898648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REGULATOR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63440" y="3154680"/>
            <a:ext cx="331927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050B1F"/>
                </a:solidFill>
                <a:latin typeface="IBM Plex Sans Thai"/>
              </a:rPr>
              <a:t>ผู้กำกับ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663440" y="36576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กรมขนส่งทางราง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663440" y="3931920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พ.ร.บ. ราง · Open Access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663440" y="4370832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ขบ.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63440" y="4645152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Legalize moto · feeder อปท.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63440" y="5084064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กรมเจ้าท่า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63440" y="5358384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E-Ferry · Smart Pier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663440" y="5797296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ทางหลวง + ชนบท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663440" y="6071616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Complete Streets · PLOS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8321040" y="2788920"/>
            <a:ext cx="3776472" cy="3840480"/>
          </a:xfrm>
          <a:prstGeom prst="roundRect">
            <a:avLst/>
          </a:prstGeom>
          <a:solidFill>
            <a:srgbClr val="16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ounded Rectangle 70"/>
          <p:cNvSpPr/>
          <p:nvPr/>
        </p:nvSpPr>
        <p:spPr>
          <a:xfrm>
            <a:off x="8321040" y="2788920"/>
            <a:ext cx="3776472" cy="685800"/>
          </a:xfrm>
          <a:prstGeom prst="round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8321040" y="3200400"/>
            <a:ext cx="3776472" cy="274320"/>
          </a:xfrm>
          <a:prstGeom prst="rect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8595360" y="2898648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050B1F"/>
                </a:solidFill>
                <a:latin typeface="IBM Plex Sans Thai"/>
              </a:rPr>
              <a:t>OPERATOR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95360" y="3154680"/>
            <a:ext cx="331927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050B1F"/>
                </a:solidFill>
                <a:latin typeface="IBM Plex Sans Thai"/>
              </a:rPr>
              <a:t>ผู้ดำเนินการ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95360" y="3657600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รฟม.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595360" y="3931920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MRT Plus EMV · Open API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95360" y="4370832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SRT + SRTET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595360" y="4645152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Red+ARL+Eastern · ABT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595360" y="5084064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BTSC (เอกชน)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595360" y="5358384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EMV migration · 2572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595360" y="5797296"/>
            <a:ext cx="331927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FFFF"/>
                </a:solidFill>
                <a:latin typeface="IBM Plex Sans Thai"/>
              </a:rPr>
              <a:t>ขสมก. + อบจ. + กทม.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595360" y="6071616"/>
            <a:ext cx="331927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0" i="0">
                <a:solidFill>
                  <a:srgbClr val="CBD5E1"/>
                </a:solidFill>
                <a:latin typeface="IBM Plex Sans Thai"/>
              </a:rPr>
              <a:t>รถเมล์ EV · Feeder · ERP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1064240" y="6446520"/>
            <a:ext cx="868680" cy="292608"/>
          </a:xfrm>
          <a:prstGeom prst="roundRect">
            <a:avLst/>
          </a:prstGeom>
          <a:solidFill>
            <a:srgbClr val="22D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11064240" y="6464808"/>
            <a:ext cx="868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050B1F"/>
                </a:solidFill>
                <a:latin typeface="IBM Plex Sans Thai"/>
              </a:rPr>
              <a:t>08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